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  <p:sldMasterId id="2147483782" r:id="rId2"/>
    <p:sldMasterId id="2147483835" r:id="rId3"/>
  </p:sldMasterIdLst>
  <p:notesMasterIdLst>
    <p:notesMasterId r:id="rId24"/>
  </p:notesMasterIdLst>
  <p:handoutMasterIdLst>
    <p:handoutMasterId r:id="rId25"/>
  </p:handoutMasterIdLst>
  <p:sldIdLst>
    <p:sldId id="501" r:id="rId4"/>
    <p:sldId id="559" r:id="rId5"/>
    <p:sldId id="553" r:id="rId6"/>
    <p:sldId id="551" r:id="rId7"/>
    <p:sldId id="552" r:id="rId8"/>
    <p:sldId id="540" r:id="rId9"/>
    <p:sldId id="542" r:id="rId10"/>
    <p:sldId id="543" r:id="rId11"/>
    <p:sldId id="560" r:id="rId12"/>
    <p:sldId id="561" r:id="rId13"/>
    <p:sldId id="562" r:id="rId14"/>
    <p:sldId id="545" r:id="rId15"/>
    <p:sldId id="565" r:id="rId16"/>
    <p:sldId id="555" r:id="rId17"/>
    <p:sldId id="564" r:id="rId18"/>
    <p:sldId id="563" r:id="rId19"/>
    <p:sldId id="557" r:id="rId20"/>
    <p:sldId id="558" r:id="rId21"/>
    <p:sldId id="554" r:id="rId22"/>
    <p:sldId id="548" r:id="rId23"/>
  </p:sldIdLst>
  <p:sldSz cx="6858000" cy="9144000" type="screen4x3"/>
  <p:notesSz cx="7099300" cy="10234613"/>
  <p:custDataLst>
    <p:tags r:id="rId26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0C0C0"/>
    <a:srgbClr val="6699FF"/>
    <a:srgbClr val="C7D1B7"/>
    <a:srgbClr val="E9EDE3"/>
    <a:srgbClr val="DBE1D1"/>
    <a:srgbClr val="869C62"/>
    <a:srgbClr val="B4C29E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1" autoAdjust="0"/>
    <p:restoredTop sz="94660"/>
  </p:normalViewPr>
  <p:slideViewPr>
    <p:cSldViewPr snapToGrid="0">
      <p:cViewPr>
        <p:scale>
          <a:sx n="80" d="100"/>
          <a:sy n="80" d="100"/>
        </p:scale>
        <p:origin x="-1842" y="-246"/>
      </p:cViewPr>
      <p:guideLst>
        <p:guide orient="horz" pos="736"/>
        <p:guide pos="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22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t" anchorCtr="0" compatLnSpc="1">
            <a:prstTxWarp prst="textNoShape">
              <a:avLst/>
            </a:prstTxWarp>
          </a:bodyPr>
          <a:lstStyle>
            <a:lvl1pPr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t" anchorCtr="0" compatLnSpc="1">
            <a:prstTxWarp prst="textNoShape">
              <a:avLst/>
            </a:prstTxWarp>
          </a:bodyPr>
          <a:lstStyle>
            <a:lvl1pPr algn="r"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b" anchorCtr="0" compatLnSpc="1">
            <a:prstTxWarp prst="textNoShape">
              <a:avLst/>
            </a:prstTxWarp>
          </a:bodyPr>
          <a:lstStyle>
            <a:lvl1pPr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b" anchorCtr="0" compatLnSpc="1">
            <a:prstTxWarp prst="textNoShape">
              <a:avLst/>
            </a:prstTxWarp>
          </a:bodyPr>
          <a:lstStyle>
            <a:lvl1pPr algn="r"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1F871F43-9EC6-4D0C-953A-9AA892977F1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t" anchorCtr="0" compatLnSpc="1">
            <a:prstTxWarp prst="textNoShape">
              <a:avLst/>
            </a:prstTxWarp>
          </a:bodyPr>
          <a:lstStyle>
            <a:lvl1pPr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t" anchorCtr="0" compatLnSpc="1">
            <a:prstTxWarp prst="textNoShape">
              <a:avLst/>
            </a:prstTxWarp>
          </a:bodyPr>
          <a:lstStyle>
            <a:lvl1pPr algn="r"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2EDC105E-796C-4CDA-B45D-BC7CB8C1EEA7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68350"/>
            <a:ext cx="28781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b" anchorCtr="0" compatLnSpc="1">
            <a:prstTxWarp prst="textNoShape">
              <a:avLst/>
            </a:prstTxWarp>
          </a:bodyPr>
          <a:lstStyle>
            <a:lvl1pPr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2" tIns="49352" rIns="98702" bIns="49352" numCol="1" anchor="b" anchorCtr="0" compatLnSpc="1">
            <a:prstTxWarp prst="textNoShape">
              <a:avLst/>
            </a:prstTxWarp>
          </a:bodyPr>
          <a:lstStyle>
            <a:lvl1pPr algn="r" defTabSz="911488" eaLnBrk="0" hangingPunct="0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21FEE9D3-08CD-4CE5-B801-BC0BBA22E4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08200" y="763588"/>
            <a:ext cx="2881313" cy="3841750"/>
          </a:xfrm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599" y="4861154"/>
            <a:ext cx="5680103" cy="4609095"/>
          </a:xfrm>
          <a:noFill/>
          <a:ln/>
        </p:spPr>
        <p:txBody>
          <a:bodyPr lIns="95465" tIns="47732" rIns="95465" bIns="47732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2" name="Espace réservé du numéro de diapositive 3"/>
          <p:cNvSpPr txBox="1">
            <a:spLocks noGrp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65" tIns="47732" rIns="95465" bIns="47732" anchor="b"/>
          <a:lstStyle/>
          <a:p>
            <a:pPr algn="r" defTabSz="954265"/>
            <a:fld id="{90652A38-0D48-41F9-81B3-B039488AE9AE}" type="slidenum">
              <a:rPr lang="fr-FR" sz="1300">
                <a:solidFill>
                  <a:srgbClr val="000000"/>
                </a:solidFill>
                <a:latin typeface="Calibri" pitchFamily="34" charset="0"/>
              </a:rPr>
              <a:pPr algn="r" defTabSz="954265"/>
              <a:t>1</a:t>
            </a:fld>
            <a:endParaRPr lang="fr-F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6" name="think-cell Slide" r:id="rId4" imgW="360" imgH="360" progId="">
              <p:embed/>
            </p:oleObj>
          </a:graphicData>
        </a:graphic>
      </p:graphicFrame>
      <p:sp>
        <p:nvSpPr>
          <p:cNvPr id="5" name="Rectangle 1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A7A79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Image 7" descr="footer transparent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050" y="8177213"/>
            <a:ext cx="14017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2" descr="footer transparent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177213"/>
            <a:ext cx="22542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t 1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7" name="think-cell Slide" r:id="rId7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00650" y="7399338"/>
            <a:ext cx="1600200" cy="635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CAEA-7F33-43BB-94B9-D31BFD8C200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fr-FR">
                <a:solidFill>
                  <a:schemeClr val="accent3">
                    <a:lumMod val="50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6187-2D7C-4053-9DFD-9ED4387C2F1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CAEA-7F33-43BB-94B9-D31BFD8C200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image" Target="../media/image3.png"/><Relationship Id="rId5" Type="http://schemas.openxmlformats.org/officeDocument/2006/relationships/tags" Target="../tags/tag2.xml"/><Relationship Id="rId10" Type="http://schemas.openxmlformats.org/officeDocument/2006/relationships/image" Target="../media/image2.png"/><Relationship Id="rId4" Type="http://schemas.openxmlformats.org/officeDocument/2006/relationships/vmlDrawing" Target="../drawings/vmlDrawing1.v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 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9" imgW="360" imgH="360" progId="">
              <p:embed/>
            </p:oleObj>
          </a:graphicData>
        </a:graphic>
      </p:graphicFrame>
      <p:sp>
        <p:nvSpPr>
          <p:cNvPr id="1027" name="Rectangle 1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A7A79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1" name="Image 7" descr="footer transparent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0050" y="8177213"/>
            <a:ext cx="14017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7" descr="footer transparent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177213"/>
            <a:ext cx="22542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 userDrawn="1">
            <p:custDataLst>
              <p:tags r:id="rId8"/>
            </p:custDataLst>
          </p:nvPr>
        </p:nvSpPr>
        <p:spPr bwMode="gray">
          <a:xfrm>
            <a:off x="0" y="8637588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sz="1200" b="1" i="1" baseline="0" dirty="0" smtClean="0">
                <a:solidFill>
                  <a:schemeClr val="bg1"/>
                </a:solidFill>
                <a:cs typeface="Arial" charset="0"/>
              </a:rPr>
              <a:t>Juillet </a:t>
            </a:r>
            <a:r>
              <a:rPr lang="fr-FR" sz="1200" b="1" i="1" dirty="0" smtClean="0">
                <a:solidFill>
                  <a:schemeClr val="bg1"/>
                </a:solidFill>
                <a:cs typeface="Arial" charset="0"/>
              </a:rPr>
              <a:t>2013</a:t>
            </a:r>
            <a:endParaRPr lang="fr-FR" sz="1200" b="1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</a:pPr>
            <a:r>
              <a:rPr lang="en-CA" sz="3200" b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  <a:br>
              <a:rPr lang="en-CA" sz="3200" b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</a:b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Chronis </a:t>
            </a:r>
            <a:r>
              <a:rPr lang="en-CA" sz="3200" i="1" baseline="30000" dirty="0" err="1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io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4340" name="Picture 1030" descr="Secor_conseil-BLA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3" y="100013"/>
            <a:ext cx="1389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00650" y="7399338"/>
            <a:ext cx="16002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F531B40-2216-413B-B27C-3A97AC0F09E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gray">
          <a:xfrm>
            <a:off x="1704975" y="8355013"/>
            <a:ext cx="368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200" i="1">
                <a:solidFill>
                  <a:schemeClr val="bg1"/>
                </a:solidFill>
              </a:rPr>
              <a:t>Juillet 2012</a:t>
            </a:r>
            <a:endParaRPr lang="fr-FR" sz="1200" i="1">
              <a:solidFill>
                <a:schemeClr val="bg1"/>
              </a:solidFill>
            </a:endParaRPr>
          </a:p>
        </p:txBody>
      </p:sp>
      <p:sp>
        <p:nvSpPr>
          <p:cNvPr id="2055" name="Rectangle 1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588" y="8243888"/>
            <a:ext cx="6858000" cy="900112"/>
          </a:xfrm>
          <a:prstGeom prst="rect">
            <a:avLst/>
          </a:prstGeom>
          <a:solidFill>
            <a:srgbClr val="A7A79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344" name="Image 7" descr="footer transparent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050" y="8177213"/>
            <a:ext cx="14017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 7" descr="footer transparent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177213"/>
            <a:ext cx="22542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0850" indent="-476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defRPr lang="fr-FR" sz="2400" b="1">
          <a:solidFill>
            <a:srgbClr val="7F7F7F"/>
          </a:solidFill>
          <a:latin typeface="+mj-lt"/>
          <a:ea typeface="ＭＳ Ｐゴシック" charset="-128"/>
          <a:cs typeface="+mj-cs"/>
        </a:defRPr>
      </a:lvl1pPr>
      <a:lvl2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>
          <a:solidFill>
            <a:srgbClr val="7F7F7F"/>
          </a:solidFill>
          <a:latin typeface="Verdana" pitchFamily="34" charset="0"/>
          <a:ea typeface="ＭＳ Ｐゴシック" charset="-128"/>
        </a:defRPr>
      </a:lvl2pPr>
      <a:lvl3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>
          <a:solidFill>
            <a:srgbClr val="7F7F7F"/>
          </a:solidFill>
          <a:latin typeface="Verdana" pitchFamily="34" charset="0"/>
          <a:ea typeface="ＭＳ Ｐゴシック" charset="-128"/>
        </a:defRPr>
      </a:lvl3pPr>
      <a:lvl4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>
          <a:solidFill>
            <a:srgbClr val="7F7F7F"/>
          </a:solidFill>
          <a:latin typeface="Verdana" pitchFamily="34" charset="0"/>
          <a:ea typeface="ＭＳ Ｐゴシック" charset="-128"/>
        </a:defRPr>
      </a:lvl4pPr>
      <a:lvl5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>
          <a:solidFill>
            <a:srgbClr val="7F7F7F"/>
          </a:solidFill>
          <a:latin typeface="Verdana" pitchFamily="34" charset="0"/>
          <a:ea typeface="ＭＳ Ｐゴシック" charset="-128"/>
        </a:defRPr>
      </a:lvl5pPr>
      <a:lvl6pPr marL="800100" indent="-342900" algn="ctr" rtl="0" fontAlgn="base">
        <a:spcBef>
          <a:spcPct val="20000"/>
        </a:spcBef>
        <a:spcAft>
          <a:spcPct val="0"/>
        </a:spcAft>
        <a:buFont typeface="Arial" pitchFamily="34" charset="0"/>
        <a:defRPr b="1">
          <a:solidFill>
            <a:srgbClr val="A7A79F"/>
          </a:solidFill>
          <a:latin typeface="Verdana" pitchFamily="34" charset="0"/>
        </a:defRPr>
      </a:lvl6pPr>
      <a:lvl7pPr marL="1257300" indent="-342900" algn="ctr" rtl="0" fontAlgn="base">
        <a:spcBef>
          <a:spcPct val="20000"/>
        </a:spcBef>
        <a:spcAft>
          <a:spcPct val="0"/>
        </a:spcAft>
        <a:buFont typeface="Arial" pitchFamily="34" charset="0"/>
        <a:defRPr b="1">
          <a:solidFill>
            <a:srgbClr val="A7A79F"/>
          </a:solidFill>
          <a:latin typeface="Verdana" pitchFamily="34" charset="0"/>
        </a:defRPr>
      </a:lvl7pPr>
      <a:lvl8pPr marL="1714500" indent="-342900" algn="ctr" rtl="0" fontAlgn="base">
        <a:spcBef>
          <a:spcPct val="20000"/>
        </a:spcBef>
        <a:spcAft>
          <a:spcPct val="0"/>
        </a:spcAft>
        <a:buFont typeface="Arial" pitchFamily="34" charset="0"/>
        <a:defRPr b="1">
          <a:solidFill>
            <a:srgbClr val="A7A79F"/>
          </a:solidFill>
          <a:latin typeface="Verdana" pitchFamily="34" charset="0"/>
        </a:defRPr>
      </a:lvl8pPr>
      <a:lvl9pPr marL="2171700" indent="-342900" algn="ctr" rtl="0" fontAlgn="base">
        <a:spcBef>
          <a:spcPct val="20000"/>
        </a:spcBef>
        <a:spcAft>
          <a:spcPct val="0"/>
        </a:spcAft>
        <a:buFont typeface="Arial" pitchFamily="34" charset="0"/>
        <a:defRPr b="1">
          <a:solidFill>
            <a:srgbClr val="A7A79F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FC93-6AE6-4CA1-AC2A-DBF3AE41821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6.xml"/><Relationship Id="rId7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0.xml"/><Relationship Id="rId7" Type="http://schemas.openxmlformats.org/officeDocument/2006/relationships/image" Target="../media/image2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t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name="think-cell Slide" r:id="rId7" imgW="360" imgH="360" progId="">
              <p:embed/>
            </p:oleObj>
          </a:graphicData>
        </a:graphic>
      </p:graphicFrame>
      <p:sp>
        <p:nvSpPr>
          <p:cNvPr id="3075" name="Rectangle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b="1" dirty="0" smtClean="0">
                <a:latin typeface="Verdana" pitchFamily="34" charset="0"/>
                <a:ea typeface="ＭＳ Ｐゴシック" pitchFamily="34" charset="-128"/>
              </a:rPr>
              <a:t>Customer 1</a:t>
            </a:r>
            <a:r>
              <a:rPr lang="fr-FR" b="1" baseline="30000" dirty="0" smtClean="0">
                <a:latin typeface="Verdana" pitchFamily="34" charset="0"/>
                <a:ea typeface="ＭＳ Ｐゴシック" pitchFamily="34" charset="-128"/>
              </a:rPr>
              <a:t>st</a:t>
            </a:r>
          </a:p>
        </p:txBody>
      </p:sp>
      <p:sp>
        <p:nvSpPr>
          <p:cNvPr id="3076" name="Espace réservé du texte 4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49275" y="5049838"/>
            <a:ext cx="5759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 typeface="Arial" pitchFamily="34" charset="0"/>
              <a:buNone/>
            </a:pPr>
            <a:endParaRPr lang="en-US" sz="1600" b="1" i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7" name="Sous-titr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25669" y="4697413"/>
            <a:ext cx="591278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Client Quality Promise</a:t>
            </a:r>
          </a:p>
          <a:p>
            <a:pPr algn="ctr" eaLnBrk="0" hangingPunct="0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0850" indent="-4763" algn="ctr">
              <a:spcBef>
                <a:spcPct val="20000"/>
              </a:spcBef>
            </a:pPr>
            <a:r>
              <a:rPr lang="en-CA" sz="5400" i="1" baseline="30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Electrical consumption sensor </a:t>
            </a:r>
            <a:r>
              <a:rPr lang="en-CA" sz="5400" i="1" baseline="30000" dirty="0" err="1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io</a:t>
            </a:r>
            <a:r>
              <a:rPr lang="en-CA" i="1" baseline="30000" dirty="0" err="1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o</a:t>
            </a:r>
            <a:endParaRPr lang="en-CA" i="1" baseline="30000" dirty="0" smtClean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CA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7346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2493" y="1151596"/>
            <a:ext cx="6079062" cy="65890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1306" y="940062"/>
            <a:ext cx="310117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Integration &amp; installation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42857" y="1328144"/>
            <a:ext cx="51764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Cabling for heating pump version with 1 service (only heating)</a:t>
            </a:r>
            <a:endParaRPr lang="en-US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3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158" y="1626920"/>
            <a:ext cx="5848856" cy="592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8370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2493" y="1151596"/>
            <a:ext cx="6079062" cy="65890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1306" y="940062"/>
            <a:ext cx="310117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Integration &amp; installation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42857" y="1328144"/>
            <a:ext cx="5880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Cabling for heating pump version with 2 services (heating + hot water)</a:t>
            </a:r>
            <a:endParaRPr lang="en-US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3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818" y="1591295"/>
            <a:ext cx="5656231" cy="608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4034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92696" y="6970750"/>
            <a:ext cx="14879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Heating settings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748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Pairing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1273" y="1615045"/>
            <a:ext cx="5617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Login into the TaHoma interface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Go to settings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err="1" smtClean="0">
                <a:sym typeface="Wingdings" pitchFamily="2" charset="2"/>
              </a:rPr>
              <a:t>io</a:t>
            </a:r>
            <a:r>
              <a:rPr lang="en-US" sz="1400" dirty="0" smtClean="0">
                <a:sym typeface="Wingdings" pitchFamily="2" charset="2"/>
              </a:rPr>
              <a:t> equipments  sensors and choose the electrical sensor to be paired. 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Press once the button then within 5s, press again the button for 4s and follow the steps displayed on the screen.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64920" y="7218215"/>
            <a:ext cx="561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Select FP (= pilot wire ctrl) on the heating switch</a:t>
            </a:r>
            <a:endParaRPr lang="en-US" sz="1400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2449" y="6989078"/>
            <a:ext cx="973961" cy="7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8797" y="3052329"/>
            <a:ext cx="3476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4572000" y="5023263"/>
            <a:ext cx="194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Prog</a:t>
            </a:r>
            <a:r>
              <a:rPr lang="fr-FR" dirty="0" smtClean="0"/>
              <a:t> </a:t>
            </a:r>
            <a:r>
              <a:rPr lang="fr-FR" dirty="0" err="1" smtClean="0"/>
              <a:t>button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490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2056973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Pairing Hot water tank</a:t>
            </a: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Pairing pilot wire zones</a:t>
            </a: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l">
              <a:spcBef>
                <a:spcPct val="0"/>
              </a:spcBef>
            </a:pP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1273" y="1615045"/>
            <a:ext cx="56170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Hot water is automatically added when adding a sensor and it appears in “</a:t>
            </a:r>
            <a:r>
              <a:rPr lang="en-US" sz="1400" dirty="0" err="1" smtClean="0"/>
              <a:t>io</a:t>
            </a:r>
            <a:r>
              <a:rPr lang="en-US" sz="1400" dirty="0" smtClean="0"/>
              <a:t> equipments” menu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If it has been deleted, it can be recovered through the </a:t>
            </a:r>
            <a:r>
              <a:rPr lang="en-US" sz="1400" dirty="0" err="1" smtClean="0"/>
              <a:t>io</a:t>
            </a:r>
            <a:r>
              <a:rPr lang="en-US" sz="1400" dirty="0" smtClean="0"/>
              <a:t> equipment “adding” procedure then “ignore”.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The 2 zones for pilot wire electrical heating can be discovered through the “</a:t>
            </a:r>
            <a:r>
              <a:rPr lang="en-US" sz="1400" dirty="0" err="1" smtClean="0"/>
              <a:t>io</a:t>
            </a:r>
            <a:r>
              <a:rPr lang="en-US" sz="1400" dirty="0" smtClean="0"/>
              <a:t> equipment” adding procedure then “ignore”</a:t>
            </a:r>
          </a:p>
          <a:p>
            <a:pPr marL="342900" indent="-342900">
              <a:buAutoNum type="arabicPeriod"/>
            </a:pPr>
            <a:endParaRPr lang="en-US" sz="1400" dirty="0" smtClean="0"/>
          </a:p>
        </p:txBody>
      </p:sp>
      <p:sp>
        <p:nvSpPr>
          <p:cNvPr id="1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02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5132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HMI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7522" y="1757549"/>
            <a:ext cx="55695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Different sensors are created regarding the different consumptions:</a:t>
            </a:r>
          </a:p>
          <a:p>
            <a:r>
              <a:rPr lang="en-US" sz="1400" dirty="0" smtClean="0"/>
              <a:t>Miscellaneous</a:t>
            </a:r>
          </a:p>
          <a:p>
            <a:r>
              <a:rPr lang="en-US" sz="1400" dirty="0" smtClean="0"/>
              <a:t>Heating</a:t>
            </a:r>
          </a:p>
          <a:p>
            <a:r>
              <a:rPr lang="en-US" sz="1400" dirty="0" smtClean="0"/>
              <a:t>Domestic hot water</a:t>
            </a:r>
          </a:p>
          <a:p>
            <a:r>
              <a:rPr lang="en-US" sz="1400" dirty="0" smtClean="0"/>
              <a:t>Socket</a:t>
            </a:r>
          </a:p>
          <a:p>
            <a:r>
              <a:rPr lang="en-US" sz="1400" dirty="0" smtClean="0"/>
              <a:t>Total </a:t>
            </a:r>
          </a:p>
          <a:p>
            <a:endParaRPr lang="en-US" sz="1400" dirty="0" smtClean="0"/>
          </a:p>
        </p:txBody>
      </p:sp>
      <p:sp>
        <p:nvSpPr>
          <p:cNvPr id="1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21" y="3178482"/>
            <a:ext cx="5848597" cy="84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829294" y="4558147"/>
            <a:ext cx="5714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display the consumption of one sensor, you just have to click on it:</a:t>
            </a:r>
          </a:p>
          <a:p>
            <a:r>
              <a:rPr lang="en-US" sz="1400" dirty="0" smtClean="0"/>
              <a:t>Consumption is available for one week, one month, or 1 year.</a:t>
            </a:r>
          </a:p>
          <a:p>
            <a:endParaRPr lang="en-US" sz="1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9449" y="6088690"/>
            <a:ext cx="3786188" cy="16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47" y="5187059"/>
            <a:ext cx="3687288" cy="14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154" y="4746913"/>
            <a:ext cx="2809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466" name="think-cell Slide" r:id="rId6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5132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HMI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15688" y="1971305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hot water tank is set under heating family</a:t>
            </a:r>
            <a:endParaRPr lang="en-US" sz="14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888" y="1643867"/>
            <a:ext cx="1190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242457" y="3596246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Icon looks like a tank</a:t>
            </a:r>
            <a:endParaRPr lang="en-US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301340" y="5173684"/>
            <a:ext cx="326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During </a:t>
            </a:r>
            <a:r>
              <a:rPr lang="en-US" sz="1400" i="1" dirty="0" smtClean="0"/>
              <a:t>“</a:t>
            </a:r>
            <a:r>
              <a:rPr lang="en-US" sz="1400" i="1" dirty="0" err="1" smtClean="0"/>
              <a:t>heures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pleines</a:t>
            </a:r>
            <a:r>
              <a:rPr lang="en-US" sz="1400" i="1" dirty="0" smtClean="0"/>
              <a:t>”, </a:t>
            </a:r>
            <a:r>
              <a:rPr lang="en-US" sz="1400" dirty="0" smtClean="0"/>
              <a:t>the hot water tank is not activated. </a:t>
            </a:r>
          </a:p>
          <a:p>
            <a:r>
              <a:rPr lang="en-US" sz="1400" dirty="0" smtClean="0"/>
              <a:t>With TaHoma there is a </a:t>
            </a:r>
            <a:r>
              <a:rPr lang="en-US" sz="1400" dirty="0" err="1" smtClean="0"/>
              <a:t>possibilty</a:t>
            </a:r>
            <a:r>
              <a:rPr lang="en-US" sz="1400" dirty="0" smtClean="0"/>
              <a:t> to force this activation. </a:t>
            </a:r>
            <a:endParaRPr lang="en-US" sz="1400" dirty="0"/>
          </a:p>
        </p:txBody>
      </p:sp>
      <p:sp>
        <p:nvSpPr>
          <p:cNvPr id="1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9891" y="3430979"/>
            <a:ext cx="714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42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5132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HMI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15688" y="1971305"/>
            <a:ext cx="406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pilot wired interface is set under heating family</a:t>
            </a:r>
            <a:endParaRPr lang="en-US" sz="14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1643867"/>
            <a:ext cx="1190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2612" y="3399683"/>
            <a:ext cx="923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242457" y="3596246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Icon looks like heating</a:t>
            </a:r>
            <a:endParaRPr lang="en-US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689268" y="5173684"/>
            <a:ext cx="287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 opening the interface, it is possible to check any of the 3 states: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/>
              <a:t>Confort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Eco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Anti frost</a:t>
            </a:r>
          </a:p>
        </p:txBody>
      </p:sp>
      <p:sp>
        <p:nvSpPr>
          <p:cNvPr id="1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831273" y="4643686"/>
            <a:ext cx="2902436" cy="3110901"/>
            <a:chOff x="831273" y="4643686"/>
            <a:chExt cx="2902436" cy="3110901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728"/>
            <a:stretch>
              <a:fillRect/>
            </a:stretch>
          </p:blipFill>
          <p:spPr bwMode="auto">
            <a:xfrm>
              <a:off x="831273" y="4643686"/>
              <a:ext cx="2902436" cy="311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080655" y="6365174"/>
              <a:ext cx="403761" cy="439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2226" name="think-cell Slide" r:id="rId6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14563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1826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MODE MANAGEMENT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1896" y="1971308"/>
            <a:ext cx="560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Manually all mode can be triggered.</a:t>
            </a:r>
          </a:p>
          <a:p>
            <a:r>
              <a:rPr lang="en-US" sz="1400" dirty="0" smtClean="0"/>
              <a:t>Within a scenario only Comfort and eco can be set.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973777" y="2810452"/>
          <a:ext cx="534389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72"/>
                <a:gridCol w="2683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Modes that can set manually and in a manual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</a:t>
                      </a:r>
                      <a:r>
                        <a:rPr lang="en-US" baseline="0" dirty="0" smtClean="0"/>
                        <a:t>s that can be set in a schedule or programmed scenario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Comfort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5298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03" y="1157850"/>
            <a:ext cx="6079062" cy="66865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76935" y="2023023"/>
            <a:ext cx="5925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  <a:p>
            <a:pPr algn="just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4341" y="944725"/>
            <a:ext cx="2703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Ergonomics principles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03206" y="1287517"/>
            <a:ext cx="1826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MODE MANAGEMENT</a:t>
            </a:r>
            <a:endParaRPr lang="en-GB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1896" y="1971306"/>
            <a:ext cx="5605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the pilot wired interface is shutdown (mains cut off), when the mains comes back it will return to it initial state except if it was in OFF state.</a:t>
            </a:r>
          </a:p>
          <a:p>
            <a:r>
              <a:rPr lang="en-US" sz="1400" dirty="0" smtClean="0"/>
              <a:t>Actually, off state can occur due to </a:t>
            </a:r>
            <a:r>
              <a:rPr lang="en-US" sz="1400" dirty="0" err="1" smtClean="0"/>
              <a:t>unballasting</a:t>
            </a:r>
            <a:r>
              <a:rPr lang="en-US" sz="1400" dirty="0" smtClean="0"/>
              <a:t>. To prevent to stop definitively the heating system after </a:t>
            </a:r>
            <a:r>
              <a:rPr lang="en-US" sz="1400" dirty="0" err="1" smtClean="0"/>
              <a:t>unballasting</a:t>
            </a:r>
            <a:r>
              <a:rPr lang="en-US" sz="1400" dirty="0" smtClean="0"/>
              <a:t>, the pilot wired interface will so never turn off after a power cut off </a:t>
            </a:r>
            <a:r>
              <a:rPr lang="en-US" sz="1400" dirty="0" smtClean="0">
                <a:sym typeface="Wingdings" pitchFamily="2" charset="2"/>
              </a:rPr>
              <a:t> on.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02377" y="4092987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59"/>
                <a:gridCol w="985652"/>
                <a:gridCol w="16298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 frost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Last state</a:t>
                      </a:r>
                      <a:r>
                        <a:rPr lang="en-US" baseline="0" dirty="0" smtClean="0"/>
                        <a:t> prior to off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8" name="Picture 4" descr="http://www.clipart-fr.com/data/clipart/meteo_temps/clipart_meteo_temps_02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491" y="4519013"/>
            <a:ext cx="229462" cy="326077"/>
          </a:xfrm>
          <a:prstGeom prst="rect">
            <a:avLst/>
          </a:prstGeom>
          <a:noFill/>
        </p:spPr>
      </p:pic>
      <p:pic>
        <p:nvPicPr>
          <p:cNvPr id="13" name="Picture 4" descr="http://www.clipart-fr.com/data/clipart/meteo_temps/clipart_meteo_temps_02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491" y="4897044"/>
            <a:ext cx="229462" cy="326077"/>
          </a:xfrm>
          <a:prstGeom prst="rect">
            <a:avLst/>
          </a:prstGeom>
          <a:noFill/>
        </p:spPr>
      </p:pic>
      <p:pic>
        <p:nvPicPr>
          <p:cNvPr id="15" name="Picture 4" descr="http://www.clipart-fr.com/data/clipart/meteo_temps/clipart_meteo_temps_02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491" y="5312680"/>
            <a:ext cx="229462" cy="326077"/>
          </a:xfrm>
          <a:prstGeom prst="rect">
            <a:avLst/>
          </a:prstGeom>
          <a:noFill/>
        </p:spPr>
      </p:pic>
      <p:pic>
        <p:nvPicPr>
          <p:cNvPr id="16" name="Picture 4" descr="http://www.clipart-fr.com/data/clipart/meteo_temps/clipart_meteo_temps_02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491" y="5645190"/>
            <a:ext cx="229462" cy="326077"/>
          </a:xfrm>
          <a:prstGeom prst="rect">
            <a:avLst/>
          </a:prstGeom>
          <a:noFill/>
        </p:spPr>
      </p:pic>
      <p:sp>
        <p:nvSpPr>
          <p:cNvPr id="17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336274">
            <a:off x="-575003" y="2910640"/>
            <a:ext cx="7909178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 OFF doit disparaître avec le 2.0</a:t>
            </a:r>
          </a:p>
          <a:p>
            <a:pPr algn="ctr"/>
            <a:r>
              <a:rPr lang="fr-F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Trop compliqué pour le end-user cette histoire de dernier mode activé…</a:t>
            </a:r>
            <a:endParaRPr lang="fr-FR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30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1568" y="917081"/>
            <a:ext cx="6079062" cy="591085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89438" y="1015654"/>
            <a:ext cx="601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>
              <a:latin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6350" y="1036923"/>
            <a:ext cx="590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2 years international warranty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54" y="663008"/>
            <a:ext cx="124649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Warranty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595" y="2641387"/>
            <a:ext cx="587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The electrical consumption sensor </a:t>
            </a:r>
            <a:r>
              <a:rPr lang="en-US" sz="1200" dirty="0" err="1" smtClean="0">
                <a:latin typeface="Verdana" pitchFamily="34" charset="0"/>
              </a:rPr>
              <a:t>io</a:t>
            </a:r>
            <a:r>
              <a:rPr lang="en-US" sz="1200" dirty="0" smtClean="0">
                <a:latin typeface="Verdana" pitchFamily="34" charset="0"/>
              </a:rPr>
              <a:t> is available at LI in UNIT packaging. </a:t>
            </a:r>
          </a:p>
          <a:p>
            <a:pPr algn="just"/>
            <a:r>
              <a:rPr lang="en-US" sz="1200" dirty="0" smtClean="0">
                <a:latin typeface="Verdana" pitchFamily="34" charset="0"/>
              </a:rPr>
              <a:t>Available languages : French</a:t>
            </a:r>
          </a:p>
          <a:p>
            <a:pPr algn="just"/>
            <a:r>
              <a:rPr lang="en-US" sz="1200" dirty="0" smtClean="0">
                <a:latin typeface="Verdana" pitchFamily="34" charset="0"/>
              </a:rPr>
              <a:t>Distribution channel: Pro and DIY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7717" y="2530177"/>
            <a:ext cx="6079062" cy="300372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1699" y="2382947"/>
            <a:ext cx="2488389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Logistic information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1468" y="1781981"/>
            <a:ext cx="6079062" cy="5693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76250" y="1901823"/>
            <a:ext cx="590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No substitution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5454" y="1527908"/>
            <a:ext cx="1573508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Substitution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582995" y="5605153"/>
            <a:ext cx="6117080" cy="248194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22003" y="5690548"/>
            <a:ext cx="2227533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content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28373" y="6026609"/>
            <a:ext cx="585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Individual packaging</a:t>
            </a:r>
            <a:endParaRPr lang="en-GB" sz="1100" dirty="0" smtClean="0">
              <a:latin typeface="+mj-lt"/>
            </a:endParaRPr>
          </a:p>
          <a:p>
            <a:pPr algn="just"/>
            <a:endParaRPr lang="en-US" sz="1100" dirty="0" smtClean="0">
              <a:latin typeface="+mj-lt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698046" y="6406993"/>
            <a:ext cx="2318286" cy="11338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87148" y="6514472"/>
            <a:ext cx="298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 Box includes:</a:t>
            </a:r>
          </a:p>
          <a:p>
            <a:pPr lvl="1">
              <a:buFont typeface="Arial" pitchFamily="34" charset="0"/>
              <a:buChar char="•"/>
            </a:pPr>
            <a:r>
              <a:rPr lang="en-GB" sz="1200" dirty="0" smtClean="0">
                <a:latin typeface="+mj-lt"/>
              </a:rPr>
              <a:t> 1 Sensor</a:t>
            </a:r>
          </a:p>
          <a:p>
            <a:pPr lvl="1">
              <a:buFont typeface="Arial" pitchFamily="34" charset="0"/>
              <a:buChar char="•"/>
            </a:pPr>
            <a:r>
              <a:rPr lang="en-GB" sz="1200" dirty="0" smtClean="0">
                <a:latin typeface="+mj-lt"/>
              </a:rPr>
              <a:t> 3 </a:t>
            </a:r>
            <a:r>
              <a:rPr lang="en-GB" sz="1200" dirty="0" err="1" smtClean="0">
                <a:latin typeface="+mj-lt"/>
              </a:rPr>
              <a:t>Tores</a:t>
            </a:r>
            <a:endParaRPr lang="en-GB" sz="12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200" dirty="0" smtClean="0">
                <a:latin typeface="+mj-lt"/>
              </a:rPr>
              <a:t> 1 Leaflet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641267" y="3343983"/>
          <a:ext cx="5985164" cy="1999908"/>
        </p:xfrm>
        <a:graphic>
          <a:graphicData uri="http://schemas.openxmlformats.org/drawingml/2006/table">
            <a:tbl>
              <a:tblPr/>
              <a:tblGrid>
                <a:gridCol w="777901"/>
                <a:gridCol w="2464063"/>
                <a:gridCol w="380011"/>
                <a:gridCol w="1733797"/>
                <a:gridCol w="629392"/>
              </a:tblGrid>
              <a:tr h="3102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Calibri"/>
                          <a:ea typeface="SimSun"/>
                          <a:cs typeface="Times New Roman"/>
                        </a:rPr>
                        <a:t>Page catalogue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Référence</a:t>
                      </a: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Nom</a:t>
                      </a: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Contenu du pack</a:t>
                      </a: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Marque</a:t>
                      </a:r>
                      <a:endParaRPr lang="en-US" sz="1000" noProof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2401224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Electrical consumption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 sensor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Electrical heating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DIY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1 interface + notice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 DIY + 3 </a:t>
                      </a:r>
                      <a:r>
                        <a:rPr lang="en-US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tores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Somfy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1822451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Electrical consumption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sensor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Electrical heating</a:t>
                      </a:r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Pro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1 interface + notice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Pro + 3 </a:t>
                      </a:r>
                      <a:r>
                        <a:rPr lang="en-US" sz="10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tores</a:t>
                      </a:r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Somfy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1822455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Electrical consumption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sensor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Heating pump</a:t>
                      </a:r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Pro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1 interface + notice</a:t>
                      </a:r>
                      <a:r>
                        <a:rPr lang="en-US" sz="1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Pro+ 3 </a:t>
                      </a:r>
                      <a:r>
                        <a:rPr lang="en-US" sz="10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tores</a:t>
                      </a:r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Somfy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480" y="1456661"/>
            <a:ext cx="6079062" cy="654965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28331" y="2037904"/>
          <a:ext cx="5838725" cy="368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245"/>
                <a:gridCol w="2964549"/>
                <a:gridCol w="973776"/>
                <a:gridCol w="1033155"/>
              </a:tblGrid>
              <a:tr h="594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N°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Modification object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Validated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by :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Document creation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03/07/2014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 rot="162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7" name="Espace réservé du texte 5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99731" y="322563"/>
            <a:ext cx="4859079" cy="6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</a:pPr>
            <a:r>
              <a:rPr lang="en-CA" sz="28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Product designation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12462" y="1572285"/>
            <a:ext cx="2508059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Modifications history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 rot="162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90032" y="1452198"/>
            <a:ext cx="6079062" cy="1100997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76889" y="1696088"/>
            <a:ext cx="586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itchFamily="34" charset="0"/>
              </a:rPr>
              <a:t>Available documents throughout the product life cycle tool: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Verdana" pitchFamily="34" charset="0"/>
              </a:rPr>
              <a:t> Installation  leaflet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Verdana" pitchFamily="34" charset="0"/>
              </a:rPr>
              <a:t> Technical datasheet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77140" y="1251297"/>
            <a:ext cx="4356321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Support tools and recommendations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Espace réservé du texte 5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 rot="162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5363" name="Espace réservé du texte 5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01726" y="1099761"/>
            <a:ext cx="6079062" cy="675411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52123" y="1304122"/>
            <a:ext cx="60180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SCOPE OF APPLICATIONS………………………………………………………………………….	P.1</a:t>
            </a:r>
          </a:p>
          <a:p>
            <a:pPr algn="just"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FUNCTIONALITIES…………………………………………………………………………...	P.2</a:t>
            </a:r>
          </a:p>
          <a:p>
            <a:pPr algn="just"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 SPECIFICATIONS……………………………………………………………………….	P.3</a:t>
            </a:r>
          </a:p>
          <a:p>
            <a:pPr algn="just"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 RESTRICTIONS……………………………………………………………………………………	P.4</a:t>
            </a: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RADIO PERFORMANCES……………………………………………………………………………	P.4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CERTIFICATIONS……………………………………………………………………………………….	P.4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ERGONOMICS PRINCIPLES………………………………………………………………………..    P.5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INTEGRATION &amp; INSTALLATION…………………………………………………………………	P.6</a:t>
            </a:r>
          </a:p>
          <a:p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WARRANTY………………………………………………………………………………………………	P.7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SUBSTITUTION………………………………………………………………………………………………	P.7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LOGISTIC INFORMATION…………………………………………………………………………..	P.7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CONTENT………………………………………………………………………………	P.7</a:t>
            </a:r>
          </a:p>
          <a:p>
            <a:pPr>
              <a:tabLst>
                <a:tab pos="5475288" algn="r"/>
              </a:tabLst>
            </a:pPr>
            <a:endParaRPr 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5475288" algn="r"/>
              </a:tabLst>
            </a:pPr>
            <a:r>
              <a:rPr 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SUPPORT TOOLS &amp; RECOMMENDATIONS…………………………………………………	P.8</a:t>
            </a:r>
            <a:endParaRPr lang="en-US" sz="1100" dirty="0" smtClean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9477" y="898852"/>
            <a:ext cx="1066959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Content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3588" y="1447968"/>
            <a:ext cx="355802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CRITERIAS RELATED TO THE PRODUCTS</a:t>
            </a:r>
            <a:endParaRPr lang="en-CA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1618" y="4652373"/>
            <a:ext cx="169213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CRITERIAS</a:t>
            </a:r>
            <a:endParaRPr lang="en-CA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 rot="162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pic>
        <p:nvPicPr>
          <p:cNvPr id="26" name="Picture 2" descr="http://cdn.batiweb.com/i/actualites/17118/somfy_iohomecontrol_16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294" y="2379082"/>
            <a:ext cx="457200" cy="525780"/>
          </a:xfrm>
          <a:prstGeom prst="rect">
            <a:avLst/>
          </a:prstGeom>
          <a:noFill/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91093" y="4108862"/>
            <a:ext cx="6079062" cy="4001985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 l="14182" t="84862" r="83132" b="8442"/>
          <a:stretch>
            <a:fillRect/>
          </a:stretch>
        </p:blipFill>
        <p:spPr bwMode="auto">
          <a:xfrm>
            <a:off x="5985164" y="3036914"/>
            <a:ext cx="581884" cy="5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667560" y="972508"/>
            <a:ext cx="5982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+mj-lt"/>
              </a:rPr>
              <a:t>This  client quality promise concerns the electrical consumption sensor. Available from 01/07/2014 at LI.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4836" y="3883775"/>
            <a:ext cx="2879956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Scope </a:t>
            </a:r>
            <a:r>
              <a:rPr lang="en-CA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application - 1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6713" y="4273699"/>
            <a:ext cx="58582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Compatibility with end-products</a:t>
            </a:r>
          </a:p>
          <a:p>
            <a:pPr>
              <a:defRPr/>
            </a:pPr>
            <a:endParaRPr lang="en-US" sz="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100" dirty="0" smtClean="0">
                <a:latin typeface="+mj-lt"/>
              </a:rPr>
              <a:t> This  product is designed to 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100" dirty="0" smtClean="0">
                <a:latin typeface="+mj-lt"/>
              </a:rPr>
              <a:t> measure the electrical consumption of an installation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100" dirty="0" smtClean="0">
                <a:latin typeface="+mj-lt"/>
              </a:rPr>
              <a:t> control hot water tank regarding smart grid (</a:t>
            </a:r>
            <a:r>
              <a:rPr lang="en-US" sz="1100" dirty="0" err="1" smtClean="0">
                <a:latin typeface="+mj-lt"/>
              </a:rPr>
              <a:t>heure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err="1" smtClean="0">
                <a:latin typeface="+mj-lt"/>
              </a:rPr>
              <a:t>pleine</a:t>
            </a:r>
            <a:r>
              <a:rPr lang="en-US" sz="1100" dirty="0" smtClean="0">
                <a:latin typeface="+mj-lt"/>
              </a:rPr>
              <a:t>/</a:t>
            </a:r>
            <a:r>
              <a:rPr lang="en-US" sz="1100" dirty="0" err="1" smtClean="0">
                <a:latin typeface="+mj-lt"/>
              </a:rPr>
              <a:t>heure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err="1" smtClean="0">
                <a:latin typeface="+mj-lt"/>
              </a:rPr>
              <a:t>creuse</a:t>
            </a:r>
            <a:r>
              <a:rPr lang="en-US" sz="1100" dirty="0" smtClean="0">
                <a:latin typeface="+mj-lt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100" dirty="0" smtClean="0">
                <a:latin typeface="+mj-lt"/>
              </a:rPr>
              <a:t> control 2 heating zones of pilot wire electrical </a:t>
            </a:r>
            <a:r>
              <a:rPr lang="en-US" sz="1100" dirty="0" err="1" smtClean="0">
                <a:latin typeface="+mj-lt"/>
              </a:rPr>
              <a:t>heatings</a:t>
            </a:r>
            <a:r>
              <a:rPr lang="en-US" sz="1100" dirty="0" smtClean="0">
                <a:latin typeface="+mj-lt"/>
              </a:rPr>
              <a:t> (only the electrical heating version)</a:t>
            </a:r>
          </a:p>
        </p:txBody>
      </p:sp>
      <p:pic>
        <p:nvPicPr>
          <p:cNvPr id="39942" name="Picture 6" descr="http://www.radiateur-electrique.org/inertie.jpg"/>
          <p:cNvPicPr>
            <a:picLocks noChangeAspect="1" noChangeArrowheads="1"/>
          </p:cNvPicPr>
          <p:nvPr/>
        </p:nvPicPr>
        <p:blipFill>
          <a:blip r:embed="rId6" cstate="print"/>
          <a:srcRect l="8994" t="8832" r="7000" b="12477"/>
          <a:stretch>
            <a:fillRect/>
          </a:stretch>
        </p:blipFill>
        <p:spPr bwMode="auto">
          <a:xfrm>
            <a:off x="4160458" y="5743964"/>
            <a:ext cx="2081048" cy="1923393"/>
          </a:xfrm>
          <a:prstGeom prst="rect">
            <a:avLst/>
          </a:prstGeom>
          <a:noFill/>
        </p:spPr>
      </p:pic>
      <p:sp>
        <p:nvSpPr>
          <p:cNvPr id="17" name="Espace réservé du texte 5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315" y="5724834"/>
            <a:ext cx="1084490" cy="181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1319" y="5560068"/>
            <a:ext cx="1138794" cy="22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/>
          <p:cNvGrpSpPr/>
          <p:nvPr/>
        </p:nvGrpSpPr>
        <p:grpSpPr>
          <a:xfrm>
            <a:off x="2194813" y="1505990"/>
            <a:ext cx="2567191" cy="2341616"/>
            <a:chOff x="191608" y="1844824"/>
            <a:chExt cx="2292160" cy="2232248"/>
          </a:xfrm>
        </p:grpSpPr>
        <p:pic>
          <p:nvPicPr>
            <p:cNvPr id="15" name="Picture 2" descr="D:\Users\chapro01\Documents\Somfy\5 - COM'\3 - TaHoma\Capteurs\1822451ConcentrateurT14 300x300.jpg"/>
            <p:cNvPicPr>
              <a:picLocks noChangeAspect="1" noChangeArrowheads="1"/>
            </p:cNvPicPr>
            <p:nvPr/>
          </p:nvPicPr>
          <p:blipFill>
            <a:blip r:embed="rId9" cstate="print"/>
            <a:srcRect t="6834" b="5582"/>
            <a:stretch>
              <a:fillRect/>
            </a:stretch>
          </p:blipFill>
          <p:spPr bwMode="auto">
            <a:xfrm>
              <a:off x="191608" y="1844824"/>
              <a:ext cx="1827454" cy="2232248"/>
            </a:xfrm>
            <a:prstGeom prst="rect">
              <a:avLst/>
            </a:prstGeom>
            <a:noFill/>
          </p:spPr>
        </p:pic>
        <p:pic>
          <p:nvPicPr>
            <p:cNvPr id="16" name="Picture 2" descr="D:\Users\chapro01\Documents\Somfy\4 - TaHoma\1 - Produits\Capteurs\Capteurs de consommation électrique\02 - PAC\Concentrateu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5678" y="1988840"/>
              <a:ext cx="468090" cy="468090"/>
            </a:xfrm>
            <a:prstGeom prst="rect">
              <a:avLst/>
            </a:prstGeom>
            <a:noFill/>
          </p:spPr>
        </p:pic>
        <p:pic>
          <p:nvPicPr>
            <p:cNvPr id="18" name="Picture 2" descr="D:\Users\chapro01\Documents\Somfy\4 - TaHoma\1 - Produits\Capteurs\Capteurs de consommation électrique\02 - PAC\Concentrateu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5678" y="2492896"/>
              <a:ext cx="468090" cy="468090"/>
            </a:xfrm>
            <a:prstGeom prst="rect">
              <a:avLst/>
            </a:prstGeom>
            <a:noFill/>
          </p:spPr>
        </p:pic>
        <p:pic>
          <p:nvPicPr>
            <p:cNvPr id="20" name="Picture 2" descr="D:\Users\chapro01\Documents\Somfy\4 - TaHoma\1 - Produits\Capteurs\Capteurs de consommation électrique\02 - PAC\Concentrateu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5678" y="2996952"/>
              <a:ext cx="468090" cy="4680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 rot="162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2040" y="2100184"/>
            <a:ext cx="5867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latin typeface="+mj-lt"/>
              </a:rPr>
              <a:t>Compatible with TaHoma box and Somfy box with activated io option </a:t>
            </a:r>
            <a:r>
              <a:rPr lang="en-US" sz="1100" b="1" smtClean="0">
                <a:latin typeface="+mj-lt"/>
              </a:rPr>
              <a:t>ONLY</a:t>
            </a:r>
            <a:endParaRPr lang="en-US" sz="1100" b="1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43" y="937402"/>
            <a:ext cx="191494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Areas compatibilities</a:t>
            </a:r>
            <a:endParaRPr lang="en-CA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91093" y="3013800"/>
            <a:ext cx="6079062" cy="376701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681160" y="3151791"/>
            <a:ext cx="59096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There are 2 versions of the electrical consumption sensor, one for electrical heating (1822451 – 2401224) and one for heating pump (1822455).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Both version can be used with TaHoma or Somfy boxes. It allows to:</a:t>
            </a:r>
          </a:p>
          <a:p>
            <a:pPr lvl="0"/>
            <a:endParaRPr lang="en-US" sz="1200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Measure the electrical consumption of an installation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Measure different sub-consumption like heating, domestic hot water and socket network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Control hot water tank regarding smart grid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Force the hot water tank </a:t>
            </a:r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r>
              <a:rPr lang="en-US" sz="1200" u="sng" dirty="0" smtClean="0"/>
              <a:t>Only for electrical heating version: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Control 2 zones for pilot wire electrical heating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Set manually any  of the 3 states: comfort – Eco – anti frost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Create and manage scenarios  to run these 3 modes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Play the  scenario manually with these 3 modes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Schedule the scenario to play automatically only for Eco and comfort modes</a:t>
            </a:r>
          </a:p>
          <a:p>
            <a:endParaRPr lang="en-US" sz="1200" dirty="0" smtClean="0"/>
          </a:p>
          <a:p>
            <a:pPr algn="just"/>
            <a:endParaRPr lang="en-US" sz="1100" dirty="0" smtClean="0"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8844" y="2812892"/>
            <a:ext cx="243111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Main functionalities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8418" y="1837927"/>
            <a:ext cx="219547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Controls’ compatibilities</a:t>
            </a:r>
            <a:endParaRPr lang="en-CA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6314" y="1231334"/>
            <a:ext cx="5978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latin typeface="+mj-lt"/>
              </a:rPr>
              <a:t>Compatible in all io-homecontrol® countries</a:t>
            </a:r>
          </a:p>
          <a:p>
            <a:r>
              <a:rPr lang="en-US" sz="1100" smtClean="0">
                <a:latin typeface="+mj-lt"/>
              </a:rPr>
              <a:t>For some features, electrical installation  will have to use the french TIC standard</a:t>
            </a:r>
            <a:endParaRPr lang="en-US" sz="1100">
              <a:latin typeface="+mj-lt"/>
            </a:endParaRPr>
          </a:p>
        </p:txBody>
      </p:sp>
      <p:sp>
        <p:nvSpPr>
          <p:cNvPr id="12" name="Espace réservé du texte 5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69226" y="1332413"/>
            <a:ext cx="5874078" cy="4847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b="1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Power supply	</a:t>
            </a:r>
            <a:r>
              <a:rPr lang="en-US" sz="1100" dirty="0" smtClean="0">
                <a:latin typeface="+mj-lt"/>
              </a:rPr>
              <a:t>Voltage	230 V			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		</a:t>
            </a:r>
            <a:r>
              <a:rPr lang="en-US" sz="1100" dirty="0" smtClean="0">
                <a:latin typeface="+mj-lt"/>
              </a:rPr>
              <a:t>Frequency	50 Hz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Max current</a:t>
            </a:r>
            <a:r>
              <a:rPr lang="en-US" sz="1100" dirty="0" smtClean="0">
                <a:latin typeface="+mj-lt"/>
              </a:rPr>
              <a:t>	16 A	</a:t>
            </a:r>
          </a:p>
          <a:p>
            <a:r>
              <a:rPr lang="en-US" sz="1100" b="1" dirty="0" err="1" smtClean="0">
                <a:latin typeface="+mj-lt"/>
              </a:rPr>
              <a:t>Nb</a:t>
            </a:r>
            <a:r>
              <a:rPr lang="en-US" sz="1100" b="1" dirty="0" smtClean="0">
                <a:latin typeface="+mj-lt"/>
              </a:rPr>
              <a:t> heaters max /</a:t>
            </a:r>
          </a:p>
          <a:p>
            <a:r>
              <a:rPr lang="en-US" sz="1100" b="1" dirty="0" smtClean="0">
                <a:latin typeface="+mj-lt"/>
              </a:rPr>
              <a:t>Interface		</a:t>
            </a:r>
            <a:r>
              <a:rPr lang="en-US" sz="1100" dirty="0" smtClean="0">
                <a:latin typeface="+mj-lt"/>
              </a:rPr>
              <a:t>15 per zone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Class</a:t>
            </a:r>
            <a:r>
              <a:rPr lang="en-US" sz="1100" dirty="0" smtClean="0">
                <a:latin typeface="+mj-lt"/>
              </a:rPr>
              <a:t>		II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IP level		</a:t>
            </a:r>
            <a:r>
              <a:rPr lang="en-US" sz="1100" dirty="0" smtClean="0">
                <a:latin typeface="+mj-lt"/>
              </a:rPr>
              <a:t>IP 20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Temperature range	</a:t>
            </a:r>
            <a:r>
              <a:rPr lang="en-US" sz="1100" dirty="0" smtClean="0">
                <a:latin typeface="+mj-lt"/>
              </a:rPr>
              <a:t>Working 0°to +40° C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Protocol	</a:t>
            </a:r>
            <a:r>
              <a:rPr lang="en-US" sz="1100" dirty="0" smtClean="0">
                <a:latin typeface="+mj-lt"/>
              </a:rPr>
              <a:t>	</a:t>
            </a:r>
            <a:r>
              <a:rPr lang="en-US" sz="1100" dirty="0" err="1" smtClean="0">
                <a:latin typeface="+mj-lt"/>
              </a:rPr>
              <a:t>io-homecontrol</a:t>
            </a:r>
            <a:r>
              <a:rPr lang="en-US" sz="1100" dirty="0" smtClean="0">
                <a:latin typeface="+mj-lt"/>
              </a:rPr>
              <a:t>®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Radio</a:t>
            </a:r>
            <a:r>
              <a:rPr lang="en-US" sz="1100" dirty="0" smtClean="0">
                <a:latin typeface="+mj-lt"/>
              </a:rPr>
              <a:t>		Frequency 868 MHz Tri Band / FSK</a:t>
            </a:r>
          </a:p>
          <a:p>
            <a:r>
              <a:rPr lang="en-US" sz="1100" b="1" dirty="0" smtClean="0">
                <a:latin typeface="+mj-lt"/>
              </a:rPr>
              <a:t>Radiated power</a:t>
            </a:r>
            <a:r>
              <a:rPr lang="en-US" sz="1100" dirty="0" smtClean="0">
                <a:latin typeface="+mj-lt"/>
              </a:rPr>
              <a:t>	+10dBm	</a:t>
            </a:r>
            <a:r>
              <a:rPr lang="en-US" sz="1100" b="1" dirty="0" smtClean="0">
                <a:latin typeface="+mj-lt"/>
              </a:rPr>
              <a:t> 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Dimensions (mm)	</a:t>
            </a:r>
            <a:r>
              <a:rPr lang="fr-FR" sz="1100" dirty="0" smtClean="0">
                <a:latin typeface="+mj-lt"/>
              </a:rPr>
              <a:t>DIN Rail 35mm – 4 modules</a:t>
            </a:r>
          </a:p>
          <a:p>
            <a:r>
              <a:rPr lang="en-US" sz="1100" b="1" dirty="0" smtClean="0">
                <a:latin typeface="+mj-lt"/>
              </a:rPr>
              <a:t>Weight		</a:t>
            </a:r>
            <a:r>
              <a:rPr lang="en-US" sz="1100" dirty="0" smtClean="0">
                <a:latin typeface="+mj-lt"/>
              </a:rPr>
              <a:t>150 g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Antenna</a:t>
            </a:r>
            <a:r>
              <a:rPr lang="en-US" sz="1100" dirty="0" smtClean="0">
                <a:latin typeface="+mj-lt"/>
              </a:rPr>
              <a:t>		Integrated antenna	</a:t>
            </a:r>
            <a:endParaRPr lang="fr-FR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Pilot wire	</a:t>
            </a:r>
            <a:r>
              <a:rPr lang="en-US" sz="1100" dirty="0" smtClean="0">
                <a:latin typeface="+mj-lt"/>
              </a:rPr>
              <a:t>	</a:t>
            </a:r>
            <a:r>
              <a:rPr lang="en-US" sz="1100" dirty="0" err="1" smtClean="0">
                <a:latin typeface="+mj-lt"/>
              </a:rPr>
              <a:t>Gifam</a:t>
            </a:r>
            <a:r>
              <a:rPr lang="en-US" sz="1100" dirty="0" smtClean="0">
                <a:latin typeface="+mj-lt"/>
              </a:rPr>
              <a:t> standard – 6 orders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Certification and standards: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1100" i="1" dirty="0" smtClean="0">
                <a:latin typeface="+mj-lt"/>
              </a:rPr>
              <a:t>Safety of the user : EN EN60950-1 : 2006 </a:t>
            </a:r>
          </a:p>
          <a:p>
            <a:r>
              <a:rPr lang="en-US" sz="1100" i="1" dirty="0" smtClean="0">
                <a:latin typeface="+mj-lt"/>
              </a:rPr>
              <a:t>Health of the user : EN50371 : 2002 </a:t>
            </a:r>
          </a:p>
          <a:p>
            <a:r>
              <a:rPr lang="en-US" sz="1100" i="1" dirty="0" smtClean="0">
                <a:latin typeface="+mj-lt"/>
              </a:rPr>
              <a:t>Electromagnetic compatibility : EN61000-6-1: 2007_EN61000-6-3 : 2007_EN301 489-3 V1.4.1 : 2002_EN301 489-1 V1.8.1 : 2008 </a:t>
            </a:r>
          </a:p>
          <a:p>
            <a:r>
              <a:rPr lang="en-US" sz="1100" i="1" dirty="0" smtClean="0">
                <a:latin typeface="+mj-lt"/>
              </a:rPr>
              <a:t>Radio Spectrum : EN300220-2 V2.1.2 : 2007_EN300220-1 V2.1.1 : 2006 </a:t>
            </a:r>
          </a:p>
          <a:p>
            <a:endParaRPr lang="en-US" sz="1100" dirty="0" smtClean="0">
              <a:latin typeface="+mj-lt"/>
            </a:endParaRPr>
          </a:p>
          <a:p>
            <a:endParaRPr lang="en-US" sz="1100" dirty="0" smtClean="0">
              <a:latin typeface="+mj-lt"/>
            </a:endParaRPr>
          </a:p>
          <a:p>
            <a:endParaRPr lang="fr-FR" sz="1100" dirty="0" smtClean="0">
              <a:latin typeface="+mj-lt"/>
            </a:endParaRPr>
          </a:p>
          <a:p>
            <a:pPr lvl="0"/>
            <a:endParaRPr lang="en-US" sz="12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4914" y="1129290"/>
            <a:ext cx="6079062" cy="6886557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2061" y="908890"/>
            <a:ext cx="271164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Product specifications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52400" y="3910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674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8963" y="6011898"/>
            <a:ext cx="601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>
              <a:latin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86100" y="1097150"/>
            <a:ext cx="6079062" cy="275408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0124" y="906876"/>
            <a:ext cx="190693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 restrictions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1497397" y="6044478"/>
          <a:ext cx="4024425" cy="1420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268"/>
                <a:gridCol w="1161335"/>
                <a:gridCol w="1241822"/>
              </a:tblGrid>
              <a:tr h="71013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Standard</a:t>
                      </a:r>
                      <a:endParaRPr lang="fr-FR" sz="11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Yes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 / No</a:t>
                      </a:r>
                      <a:endParaRPr lang="fr-FR" sz="11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Country</a:t>
                      </a:r>
                      <a:endParaRPr lang="fr-FR" sz="11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710131">
                <a:tc>
                  <a:txBody>
                    <a:bodyPr/>
                    <a:lstStyle/>
                    <a:p>
                      <a:endParaRPr lang="fr-FR" sz="11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latin typeface="Verdana" pitchFamily="34" charset="0"/>
                        </a:rPr>
                        <a:t>European</a:t>
                      </a:r>
                      <a:r>
                        <a:rPr lang="fr-FR" sz="1100" baseline="0" dirty="0" smtClean="0">
                          <a:latin typeface="Verdana" pitchFamily="34" charset="0"/>
                        </a:rPr>
                        <a:t> Union</a:t>
                      </a:r>
                      <a:endParaRPr lang="fr-FR" sz="1100" dirty="0">
                        <a:latin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8919" y="6899257"/>
            <a:ext cx="576099" cy="45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11970917061177064412TzeenieWheenie_red_green_OK_not_OK_Icons_svg_med.png"/>
          <p:cNvPicPr>
            <a:picLocks noChangeAspect="1"/>
          </p:cNvPicPr>
          <p:nvPr/>
        </p:nvPicPr>
        <p:blipFill>
          <a:blip r:embed="rId7" cstate="print"/>
          <a:srcRect r="52315"/>
          <a:stretch>
            <a:fillRect/>
          </a:stretch>
        </p:blipFill>
        <p:spPr>
          <a:xfrm>
            <a:off x="3463245" y="6885379"/>
            <a:ext cx="504000" cy="500278"/>
          </a:xfrm>
          <a:prstGeom prst="rect">
            <a:avLst/>
          </a:prstGeom>
        </p:spPr>
      </p:pic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97326" y="5675397"/>
            <a:ext cx="6079062" cy="2316689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3923" y="5446703"/>
            <a:ext cx="1701748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Certifications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58360" y="7644280"/>
            <a:ext cx="6018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+mj-lt"/>
              </a:rPr>
              <a:t>These products are compliant with CE certification only</a:t>
            </a:r>
          </a:p>
        </p:txBody>
      </p:sp>
      <p:sp>
        <p:nvSpPr>
          <p:cNvPr id="108" name="ZoneTexte 4"/>
          <p:cNvSpPr txBox="1">
            <a:spLocks noChangeArrowheads="1"/>
          </p:cNvSpPr>
          <p:nvPr/>
        </p:nvSpPr>
        <p:spPr bwMode="auto">
          <a:xfrm>
            <a:off x="680463" y="1277987"/>
            <a:ext cx="58918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To be used ONLY with </a:t>
            </a:r>
            <a:r>
              <a:rPr lang="en-US" sz="1100" dirty="0" err="1" smtClean="0">
                <a:latin typeface="Verdana" pitchFamily="34" charset="0"/>
              </a:rPr>
              <a:t>TaHoma</a:t>
            </a:r>
            <a:r>
              <a:rPr lang="en-US" sz="1100" dirty="0" smtClean="0">
                <a:latin typeface="Verdana" pitchFamily="34" charset="0"/>
              </a:rPr>
              <a:t> Box / Somfy Box with activated </a:t>
            </a:r>
            <a:r>
              <a:rPr lang="en-US" sz="1100" dirty="0" err="1" smtClean="0">
                <a:latin typeface="Verdana" pitchFamily="34" charset="0"/>
              </a:rPr>
              <a:t>io</a:t>
            </a:r>
            <a:r>
              <a:rPr lang="en-US" sz="1100" dirty="0" smtClean="0">
                <a:latin typeface="Verdana" pitchFamily="34" charset="0"/>
              </a:rPr>
              <a:t> option</a:t>
            </a:r>
          </a:p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To be used ONLY with 230V electrical heating with pilot wired regulation</a:t>
            </a:r>
          </a:p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Numbers max of </a:t>
            </a:r>
            <a:r>
              <a:rPr lang="en-US" sz="1100" dirty="0" err="1" smtClean="0">
                <a:latin typeface="Verdana" pitchFamily="34" charset="0"/>
              </a:rPr>
              <a:t>heatings</a:t>
            </a:r>
            <a:r>
              <a:rPr lang="en-US" sz="1100" dirty="0" smtClean="0">
                <a:latin typeface="Verdana" pitchFamily="34" charset="0"/>
              </a:rPr>
              <a:t> per interface: 15</a:t>
            </a:r>
          </a:p>
          <a:p>
            <a:pPr lvl="0">
              <a:buFont typeface="Arial" pitchFamily="34" charset="0"/>
              <a:buChar char="•"/>
            </a:pPr>
            <a:endParaRPr lang="en-US" sz="1100" dirty="0" smtClean="0">
              <a:latin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Do not use with three-phase installation</a:t>
            </a:r>
          </a:p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The heating pump version can not control a heating pump. It can only receive a repartition signal to know when the heating pump is making hot water for heating or for domestic usage.</a:t>
            </a:r>
          </a:p>
          <a:p>
            <a:pPr lvl="0">
              <a:buFont typeface="Arial" pitchFamily="34" charset="0"/>
              <a:buChar char="•"/>
            </a:pPr>
            <a:endParaRPr lang="en-US" sz="1100" dirty="0" smtClean="0">
              <a:latin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100" dirty="0">
                <a:latin typeface="Verdana" pitchFamily="34" charset="0"/>
              </a:rPr>
              <a:t> </a:t>
            </a:r>
            <a:r>
              <a:rPr lang="en-US" sz="1100" dirty="0" smtClean="0">
                <a:latin typeface="Verdana" pitchFamily="34" charset="0"/>
              </a:rPr>
              <a:t>Optimized for </a:t>
            </a:r>
            <a:r>
              <a:rPr lang="en-US" sz="1100" dirty="0" err="1" smtClean="0">
                <a:latin typeface="Verdana" pitchFamily="34" charset="0"/>
              </a:rPr>
              <a:t>electronical</a:t>
            </a:r>
            <a:r>
              <a:rPr lang="en-US" sz="1100" dirty="0" smtClean="0">
                <a:latin typeface="Verdana" pitchFamily="34" charset="0"/>
              </a:rPr>
              <a:t> </a:t>
            </a:r>
            <a:r>
              <a:rPr lang="en-US" sz="1100" dirty="0" err="1" smtClean="0">
                <a:latin typeface="Verdana" pitchFamily="34" charset="0"/>
              </a:rPr>
              <a:t>eletrical</a:t>
            </a:r>
            <a:r>
              <a:rPr lang="en-US" sz="1100" dirty="0" smtClean="0">
                <a:latin typeface="Verdana" pitchFamily="34" charset="0"/>
              </a:rPr>
              <a:t> meter from EDF (with </a:t>
            </a:r>
            <a:r>
              <a:rPr lang="en-US" sz="1100" dirty="0" err="1" smtClean="0">
                <a:latin typeface="Verdana" pitchFamily="34" charset="0"/>
              </a:rPr>
              <a:t>TéléInfo</a:t>
            </a:r>
            <a:r>
              <a:rPr lang="en-US" sz="1100" dirty="0" smtClean="0">
                <a:latin typeface="Verdana" pitchFamily="34" charset="0"/>
              </a:rPr>
              <a:t> Client – TIC)</a:t>
            </a:r>
          </a:p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latin typeface="Verdana" pitchFamily="34" charset="0"/>
              </a:rPr>
              <a:t> Mechanical electrical meter from EDF can only be used with one version: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/>
              <a:t> electrical heating (1822451 – 2401224)</a:t>
            </a:r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92515" y="4370408"/>
            <a:ext cx="6079062" cy="664729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40267" y="4135112"/>
            <a:ext cx="247920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Radio performances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83512" y="4500571"/>
            <a:ext cx="595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Verdana" pitchFamily="34" charset="0"/>
              </a:rPr>
              <a:t>200 meters minimum in free-field condition</a:t>
            </a:r>
          </a:p>
          <a:p>
            <a:pPr algn="just"/>
            <a:r>
              <a:rPr lang="en-US" sz="1100" dirty="0" smtClean="0">
                <a:latin typeface="Verdana" pitchFamily="34" charset="0"/>
              </a:rPr>
              <a:t>20m between 2 concrete walls</a:t>
            </a:r>
            <a:endParaRPr lang="en-US" sz="1100" dirty="0">
              <a:latin typeface="Verdana" pitchFamily="34" charset="0"/>
            </a:endParaRPr>
          </a:p>
        </p:txBody>
      </p:sp>
      <p:sp>
        <p:nvSpPr>
          <p:cNvPr id="26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698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2493" y="1151596"/>
            <a:ext cx="6079062" cy="65890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1306" y="940062"/>
            <a:ext cx="310117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Integration &amp; installation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42857" y="1328144"/>
            <a:ext cx="37737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Cabling for electrical heating version and TIC</a:t>
            </a:r>
            <a:endParaRPr lang="en-US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3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74689" y="2339441"/>
            <a:ext cx="5927992" cy="4310743"/>
            <a:chOff x="674689" y="2422566"/>
            <a:chExt cx="5927992" cy="4310743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4689" y="2422566"/>
              <a:ext cx="5871391" cy="420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545777" y="5237018"/>
              <a:ext cx="1056904" cy="149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6322" name="think-cell Slide" r:id="rId5" imgW="360" imgH="360" progId="">
              <p:embed/>
            </p:oleObj>
          </a:graphicData>
        </a:graphic>
      </p:graphicFrame>
      <p:sp>
        <p:nvSpPr>
          <p:cNvPr id="6147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 rot="-5400000">
            <a:off x="-2214563" y="2209800"/>
            <a:ext cx="4813301" cy="384175"/>
          </a:xfrm>
          <a:prstGeom prst="rect">
            <a:avLst/>
          </a:prstGeom>
          <a:solidFill>
            <a:srgbClr val="919187"/>
          </a:solidFill>
          <a:ln w="9525">
            <a:noFill/>
            <a:miter lim="800000"/>
            <a:headEnd/>
            <a:tailEnd/>
          </a:ln>
        </p:spPr>
        <p:txBody>
          <a:bodyPr lIns="108000" rIns="108000" anchor="ctr"/>
          <a:lstStyle/>
          <a:p>
            <a:pPr indent="-342900" algn="r">
              <a:lnSpc>
                <a:spcPct val="80000"/>
              </a:lnSpc>
              <a:buFont typeface="Arial" pitchFamily="34" charset="0"/>
              <a:buNone/>
            </a:pPr>
            <a:r>
              <a:rPr lang="en-CA" sz="1800" b="1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CUSTOMER 1</a:t>
            </a:r>
            <a:r>
              <a:rPr lang="en-CA" sz="1800" b="1" baseline="30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ST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2493" y="1151596"/>
            <a:ext cx="6079062" cy="65890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1306" y="940062"/>
            <a:ext cx="310117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CA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Integration &amp; installation</a:t>
            </a:r>
            <a:endParaRPr lang="en-CA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42857" y="1328144"/>
            <a:ext cx="40190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Cabling for electrical heating version and no TIC</a:t>
            </a:r>
            <a:endParaRPr lang="en-US" sz="11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13" name="Espace réservé du texte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0" y="238600"/>
            <a:ext cx="5518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b="1" baseline="30000" dirty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CLIENT QUALITY PROMISE</a:t>
            </a:r>
          </a:p>
          <a:p>
            <a:pPr marL="450850" indent="-4763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CA" sz="3200" i="1" baseline="30000" dirty="0" smtClean="0">
                <a:solidFill>
                  <a:srgbClr val="A7A79F"/>
                </a:solidFill>
                <a:latin typeface="Verdana" pitchFamily="34" charset="0"/>
                <a:cs typeface="Arial" pitchFamily="34" charset="0"/>
              </a:rPr>
              <a:t>Electrical consumption sensor</a:t>
            </a:r>
            <a:endParaRPr lang="en-CA" sz="3200" i="1" baseline="30000" dirty="0">
              <a:solidFill>
                <a:srgbClr val="A7A79F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12520" y="2161302"/>
            <a:ext cx="5902036" cy="4952011"/>
            <a:chOff x="712520" y="1888177"/>
            <a:chExt cx="5902036" cy="4952011"/>
          </a:xfrm>
        </p:grpSpPr>
        <p:pic>
          <p:nvPicPr>
            <p:cNvPr id="563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520" y="2084244"/>
              <a:ext cx="5826391" cy="475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391398" y="1888177"/>
              <a:ext cx="1223158" cy="1223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JcPwv270eOKI3ekaSv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PyL1cyUGdBzz7lsHm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PyL1cyUGdBzz7lsHm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PyL1cyUGdBzz7lsHm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PyL1cyUGdBzz7lsHm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2gZ4iXEmpswTC2HeW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fU4k_YUUam6UymFt_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WRZbuBVEe0Z1EluXGN0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Qt867S2EmD.HVapRfaD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PyL1cyUGdBzz7lsHm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sf_U5TUaEqis03Xpo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05P9ZtkG_End3Sirj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2gZ4iXEmpswTC2HeW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2gZ4iXEmpswTC2HeW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05P9ZtkG_End3SirjK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bZQ0.dlkC0cq5OgUhm.Q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</a:spPr>
      <a:bodyPr rtlCol="0" anchor="ctr"/>
      <a:lstStyle>
        <a:defPPr algn="ctr">
          <a:defRPr sz="1400" b="1" dirty="0" smtClean="0">
            <a:solidFill>
              <a:schemeClr val="bg1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42589</TotalTime>
  <Words>1217</Words>
  <Application>Microsoft Office PowerPoint</Application>
  <PresentationFormat>Presentación en pantalla (4:3)</PresentationFormat>
  <Paragraphs>446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Thème Office</vt:lpstr>
      <vt:lpstr>6_Thème Office</vt:lpstr>
      <vt:lpstr>Conception personnalisée</vt:lpstr>
      <vt:lpstr>think-cell Slide</vt:lpstr>
      <vt:lpstr>Customer 1st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SOMFY SAS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PROJECT</dc:title>
  <dc:creator>Thi Thanh Nguyen</dc:creator>
  <cp:lastModifiedBy>Albert Ribas</cp:lastModifiedBy>
  <cp:revision>3643</cp:revision>
  <cp:lastPrinted>2012-03-22T10:26:20Z</cp:lastPrinted>
  <dcterms:created xsi:type="dcterms:W3CDTF">2011-04-22T12:32:10Z</dcterms:created>
  <dcterms:modified xsi:type="dcterms:W3CDTF">2015-10-05T08:07:26Z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</Properties>
</file>